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70"/>
  </p:sldMasterIdLst>
  <p:notesMasterIdLst>
    <p:notesMasterId r:id="rId97"/>
  </p:notesMasterIdLst>
  <p:handoutMasterIdLst>
    <p:handoutMasterId r:id="rId98"/>
  </p:handoutMasterIdLst>
  <p:sldIdLst>
    <p:sldId id="588" r:id="rId71"/>
    <p:sldId id="592" r:id="rId72"/>
    <p:sldId id="650" r:id="rId73"/>
    <p:sldId id="645" r:id="rId74"/>
    <p:sldId id="646" r:id="rId75"/>
    <p:sldId id="605" r:id="rId76"/>
    <p:sldId id="644" r:id="rId77"/>
    <p:sldId id="603" r:id="rId78"/>
    <p:sldId id="620" r:id="rId79"/>
    <p:sldId id="610" r:id="rId80"/>
    <p:sldId id="651" r:id="rId81"/>
    <p:sldId id="652" r:id="rId82"/>
    <p:sldId id="653" r:id="rId83"/>
    <p:sldId id="664" r:id="rId84"/>
    <p:sldId id="655" r:id="rId85"/>
    <p:sldId id="654" r:id="rId86"/>
    <p:sldId id="659" r:id="rId87"/>
    <p:sldId id="660" r:id="rId88"/>
    <p:sldId id="661" r:id="rId89"/>
    <p:sldId id="662" r:id="rId90"/>
    <p:sldId id="663" r:id="rId91"/>
    <p:sldId id="657" r:id="rId92"/>
    <p:sldId id="658" r:id="rId93"/>
    <p:sldId id="647" r:id="rId94"/>
    <p:sldId id="656" r:id="rId95"/>
    <p:sldId id="597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6BC1"/>
    <a:srgbClr val="4D857C"/>
    <a:srgbClr val="BA4A6D"/>
    <a:srgbClr val="C4613A"/>
    <a:srgbClr val="000000"/>
    <a:srgbClr val="418351"/>
    <a:srgbClr val="FFFFFF"/>
    <a:srgbClr val="F4FCF5"/>
    <a:srgbClr val="7BDBF4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3" autoAdjust="0"/>
    <p:restoredTop sz="79496" autoAdjust="0"/>
  </p:normalViewPr>
  <p:slideViewPr>
    <p:cSldViewPr snapToGrid="0" snapToObjects="1" showGuides="1">
      <p:cViewPr varScale="1">
        <p:scale>
          <a:sx n="80" d="100"/>
          <a:sy n="80" d="100"/>
        </p:scale>
        <p:origin x="656" y="1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4.xml"/><Relationship Id="rId89" Type="http://schemas.openxmlformats.org/officeDocument/2006/relationships/slide" Target="slides/slide19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4.xml"/><Relationship Id="rId79" Type="http://schemas.openxmlformats.org/officeDocument/2006/relationships/slide" Target="slides/slide9.xml"/><Relationship Id="rId102" Type="http://schemas.openxmlformats.org/officeDocument/2006/relationships/tableStyles" Target="tableStyles.xml"/><Relationship Id="rId5" Type="http://schemas.openxmlformats.org/officeDocument/2006/relationships/customXml" Target="../customXml/item5.xml"/><Relationship Id="rId90" Type="http://schemas.openxmlformats.org/officeDocument/2006/relationships/slide" Target="slides/slide20.xml"/><Relationship Id="rId95" Type="http://schemas.openxmlformats.org/officeDocument/2006/relationships/slide" Target="slides/slide2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80" Type="http://schemas.openxmlformats.org/officeDocument/2006/relationships/slide" Target="slides/slide10.xml"/><Relationship Id="rId85" Type="http://schemas.openxmlformats.org/officeDocument/2006/relationships/slide" Target="slides/slide1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Master" Target="slideMasters/slideMaster1.xml"/><Relationship Id="rId75" Type="http://schemas.openxmlformats.org/officeDocument/2006/relationships/slide" Target="slides/slide5.xml"/><Relationship Id="rId83" Type="http://schemas.openxmlformats.org/officeDocument/2006/relationships/slide" Target="slides/slide13.xml"/><Relationship Id="rId88" Type="http://schemas.openxmlformats.org/officeDocument/2006/relationships/slide" Target="slides/slide18.xml"/><Relationship Id="rId91" Type="http://schemas.openxmlformats.org/officeDocument/2006/relationships/slide" Target="slides/slide21.xml"/><Relationship Id="rId96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3.xml"/><Relationship Id="rId78" Type="http://schemas.openxmlformats.org/officeDocument/2006/relationships/slide" Target="slides/slide8.xml"/><Relationship Id="rId81" Type="http://schemas.openxmlformats.org/officeDocument/2006/relationships/slide" Target="slides/slide11.xml"/><Relationship Id="rId86" Type="http://schemas.openxmlformats.org/officeDocument/2006/relationships/slide" Target="slides/slide16.xml"/><Relationship Id="rId94" Type="http://schemas.openxmlformats.org/officeDocument/2006/relationships/slide" Target="slides/slide24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6.xml"/><Relationship Id="rId97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slide" Target="slides/slide1.xml"/><Relationship Id="rId92" Type="http://schemas.openxmlformats.org/officeDocument/2006/relationships/slide" Target="slides/slide2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7.xml"/><Relationship Id="rId61" Type="http://schemas.openxmlformats.org/officeDocument/2006/relationships/customXml" Target="../customXml/item61.xml"/><Relationship Id="rId82" Type="http://schemas.openxmlformats.org/officeDocument/2006/relationships/slide" Target="slides/slide1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7.xml"/><Relationship Id="rId100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2.xml"/><Relationship Id="rId93" Type="http://schemas.openxmlformats.org/officeDocument/2006/relationships/slide" Target="slides/slide23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/>
  <inkml:traceGroup>
    <inkml:annotationXML>
      <emma:emma xmlns:emma="http://www.w3.org/2003/04/emma" version="1.0">
        <emma:interpretation id="{010CC26B-9FC3-44B4-8CC8-82A673241811}" emma:medium="tactile" emma:mode="ink">
          <msink:context xmlns:msink="http://schemas.microsoft.com/ink/2010/main" type="writingRegion" rotatedBoundingBox="2474,13383 6364,13383 6364,18854 2474,18854"/>
        </emma:interpretation>
      </emma:emma>
    </inkml:annotationXML>
  </inkml:traceGroup>
</inkml:ink>
</file>

<file path=ppt/ink/ink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30F546BB-C788-4FC0-8B29-55E788D6CB18}" emma:medium="tactile" emma:mode="ink">
          <msink:context xmlns:msink="http://schemas.microsoft.com/ink/2010/main" type="inkDrawing" rotatedBoundingBox="5112,13383 5127,13383 5127,13398 5112,13398" shapeName="Other"/>
        </emma:interpretation>
      </emma:emma>
    </inkml:annotationXML>
  </inkml:traceGroup>
</inkml:ink>
</file>

<file path=ppt/ink/ink3.xml><?xml version="1.0" encoding="utf-8"?>
<inkml:ink xmlns:inkml="http://www.w3.org/2003/InkML">
  <inkml:definitions/>
  <inkml:traceGroup>
    <inkml:annotationXML>
      <emma:emma xmlns:emma="http://www.w3.org/2003/04/emma" version="1.0">
        <emma:interpretation id="{88723EE0-48DC-48B7-8E2F-470AAC86D6A4}" emma:medium="tactile" emma:mode="ink">
          <msink:context xmlns:msink="http://schemas.microsoft.com/ink/2010/main" type="inkDrawing" rotatedBoundingBox="4460,13481 4475,13481 4475,13496 4460,13496" shapeName="Other"/>
        </emma:interpretation>
      </emma:emma>
    </inkml:annotationXML>
  </inkml:traceGroup>
</inkml:ink>
</file>

<file path=ppt/ink/ink4.xml><?xml version="1.0" encoding="utf-8"?>
<inkml:ink xmlns:inkml="http://www.w3.org/2003/InkML">
  <inkml:definitions/>
  <inkml:traceGroup>
    <inkml:annotationXML>
      <emma:emma xmlns:emma="http://www.w3.org/2003/04/emma" version="1.0">
        <emma:interpretation id="{9E930764-E7FC-470F-876A-4EF61856FDBC}" emma:medium="tactile" emma:mode="ink">
          <msink:context xmlns:msink="http://schemas.microsoft.com/ink/2010/main" type="inkDrawing" rotatedBoundingBox="6349,13547 6364,13547 6364,13562 6349,13562" shapeName="Other"/>
        </emma:interpretation>
      </emma:emma>
    </inkml:annotationXML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3-03T21:48:59.571"/>
    </inkml:context>
    <inkml:brush xml:id="br0">
      <inkml:brushProperty name="width" value="0.10583" units="cm"/>
      <inkml:brushProperty name="height" value="0.10583" units="cm"/>
      <inkml:brushProperty name="color" value="#C00000"/>
      <inkml:brushProperty name="ignorePressure" value="1"/>
    </inkml:brush>
  </inkml:definitions>
  <inkml:trace contextRef="#ctx0" brushRef="#br0">2883 7264,'0'0,"0"0,0 6,0 2,6 9,1-2,0-4,-1-4,-2-4,4-7,0-3,5-6,0-6,4 0,-2-3,3-2,2-9,6 1,2-4,2-2,2 0,1 0,6-4,2 1,5-6,0 1,4-8,3-7,-1-4,-3 9,-11 10,-1-6,0 7,-2 6,-1 8,0 6,-2 5,1 2,-1-2,7-3,0-3,6 2,6 6,6-5,3-5,-2 3,0 6,-5 0,1 3,-5 0,2 1,-3 5,-5-3,3 1,4 3,-1-2,2 0,3 8,10-2,5 1,2 1,-1-1,-1 4,-6-1,-3 0,-6 7,-2 1,-4 0,-4-1,2-7,-3-4,4-1,9 2,13 0,11 0,8 3,7 0,-3 1,-6 0,-6 0,0 0,2 1,6-7,8-1,4 0,4 1,-1 2,-6-4,-9-1,-8-3,-8-1,3 2,9-3,13-4,12 2,10-4,1-3,-4-3,-4-3,6-7,12-4,4-6,-4 1,0-6,-7 3,-8 3,-6-2,0-5,9-8,7-7,5-8,1-2,-4 1,-8-4,0 2,-1-4,4-3,-3 1,-5-3,-6-1,-9-4,-11-2,-10 4,-6-6,0-2,0-1,-1 4,3 3,0 5,0 7,-8 11,-10 7,-9 8,-6 7,-11 12,-10 13,-9 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9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1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77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78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77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40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971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39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47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4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75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if this slide is worth it. We present ourselves anyway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6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8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16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655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31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33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41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3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72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  <a:p>
            <a:r>
              <a:rPr lang="en-US" dirty="0"/>
              <a:t>They’ll learn how to visualize data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9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  <a:p>
            <a:r>
              <a:rPr lang="en-US" dirty="0"/>
              <a:t>They’ll learn how to visualize data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64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  <a:p>
            <a:r>
              <a:rPr lang="en-US" dirty="0"/>
              <a:t>They’ll learn how to visualize data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11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28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8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3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3/12/18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3/12/18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3/12/18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280.png"/><Relationship Id="rId9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index.html?search=websty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ekenes/conferences/tree/master/ds-2018/3d-viz-2d-data/demos/mtr" TargetMode="External"/><Relationship Id="rId5" Type="http://schemas.openxmlformats.org/officeDocument/2006/relationships/hyperlink" Target="https://github.com/RalucaNicola/hiking-app" TargetMode="External"/><Relationship Id="rId4" Type="http://schemas.openxmlformats.org/officeDocument/2006/relationships/hyperlink" Target="http://www.esri.com/esri-news/arcuser/fall-2017/making-the-leap-to-web-3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FEA53F-C39F-0548-BFD2-AD71E2DB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0"/>
            <a:ext cx="12188951" cy="68591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50058" y="3096654"/>
            <a:ext cx="7546241" cy="914400"/>
          </a:xfrm>
        </p:spPr>
        <p:txBody>
          <a:bodyPr/>
          <a:lstStyle/>
          <a:p>
            <a:pPr algn="l"/>
            <a:r>
              <a:rPr lang="en-US" sz="4000" b="0" dirty="0"/>
              <a:t>Practical Guide for Building a 3D Web App from 2D Data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09532" y="4125354"/>
            <a:ext cx="6773434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Kristian Ekenes</a:t>
            </a:r>
          </a:p>
          <a:p>
            <a:pPr algn="l"/>
            <a:r>
              <a:rPr lang="en-US" dirty="0">
                <a:cs typeface="Avenir LT Std 65 Medium" charset="0"/>
              </a:rPr>
              <a:t>Raluca Nicola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751277" y="572078"/>
            <a:ext cx="1274495" cy="46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09030-9B26-EE46-8FB3-952DCBBC44E7}"/>
              </a:ext>
            </a:extLst>
          </p:cNvPr>
          <p:cNvSpPr txBox="1"/>
          <p:nvPr/>
        </p:nvSpPr>
        <p:spPr>
          <a:xfrm>
            <a:off x="950059" y="6071046"/>
            <a:ext cx="4952213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Esri </a:t>
            </a:r>
            <a:r>
              <a:rPr lang="en-US" sz="1600" b="1" spc="30" dirty="0" err="1">
                <a:solidFill>
                  <a:schemeClr val="tx1">
                    <a:alpha val="35000"/>
                  </a:schemeClr>
                </a:solidFill>
              </a:rPr>
              <a:t>DEV</a:t>
            </a:r>
            <a:r>
              <a:rPr lang="en-US" sz="1600" spc="30" dirty="0" err="1">
                <a:solidFill>
                  <a:schemeClr val="tx1">
                    <a:alpha val="35000"/>
                  </a:schemeClr>
                </a:solidFill>
              </a:rPr>
              <a:t>Summit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Conference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 |  Palm Springs, CA</a:t>
            </a:r>
            <a:endParaRPr lang="en-US" sz="1600" b="1" spc="30" dirty="0">
              <a:solidFill>
                <a:schemeClr val="tx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2605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3048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Goals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6330A87-FBAF-4731-B7B3-EF16A2D732D0}"/>
              </a:ext>
            </a:extLst>
          </p:cNvPr>
          <p:cNvSpPr txBox="1">
            <a:spLocks/>
          </p:cNvSpPr>
          <p:nvPr/>
        </p:nvSpPr>
        <p:spPr>
          <a:xfrm>
            <a:off x="718584" y="1229863"/>
            <a:ext cx="286867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View and filter trails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63ED1196-57F8-4A04-A89A-6A1AE15DC29C}"/>
              </a:ext>
            </a:extLst>
          </p:cNvPr>
          <p:cNvSpPr txBox="1">
            <a:spLocks/>
          </p:cNvSpPr>
          <p:nvPr/>
        </p:nvSpPr>
        <p:spPr>
          <a:xfrm>
            <a:off x="4036215" y="1229863"/>
            <a:ext cx="7746210" cy="76306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Show details about each path: description, elevation profile,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59736C-323B-4503-A874-B466BAB7C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73" y="1757931"/>
            <a:ext cx="2822219" cy="47957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82B6F2-4ACE-4988-B238-2D24282B6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969" y="2308736"/>
            <a:ext cx="7542376" cy="321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3218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Resources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46330A87-FBAF-4731-B7B3-EF16A2D732D0}"/>
              </a:ext>
            </a:extLst>
          </p:cNvPr>
          <p:cNvSpPr txBox="1">
            <a:spLocks/>
          </p:cNvSpPr>
          <p:nvPr/>
        </p:nvSpPr>
        <p:spPr>
          <a:xfrm>
            <a:off x="1055406" y="1592789"/>
            <a:ext cx="3865139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Hiking trails - 2D line data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63ED1196-57F8-4A04-A89A-6A1AE15DC29C}"/>
              </a:ext>
            </a:extLst>
          </p:cNvPr>
          <p:cNvSpPr txBox="1">
            <a:spLocks/>
          </p:cNvSpPr>
          <p:nvPr/>
        </p:nvSpPr>
        <p:spPr>
          <a:xfrm>
            <a:off x="1142996" y="4472622"/>
            <a:ext cx="4249619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Basemaps</a:t>
            </a:r>
            <a:r>
              <a:rPr lang="en-US" sz="2400" b="0" dirty="0"/>
              <a:t> &amp; satellite imagery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B4718B9-BD20-45BE-AC88-FC71749E7605}"/>
              </a:ext>
            </a:extLst>
          </p:cNvPr>
          <p:cNvSpPr txBox="1">
            <a:spLocks/>
          </p:cNvSpPr>
          <p:nvPr/>
        </p:nvSpPr>
        <p:spPr>
          <a:xfrm>
            <a:off x="1055406" y="5907560"/>
            <a:ext cx="3630246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Image REST API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E5621251-CA35-48E8-9126-5FF43C333151}"/>
              </a:ext>
            </a:extLst>
          </p:cNvPr>
          <p:cNvSpPr txBox="1">
            <a:spLocks/>
          </p:cNvSpPr>
          <p:nvPr/>
        </p:nvSpPr>
        <p:spPr>
          <a:xfrm>
            <a:off x="1142997" y="5002267"/>
            <a:ext cx="2516985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Elevation service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7F2D9F7-6F56-44DC-8AE0-EE243746A602}"/>
              </a:ext>
            </a:extLst>
          </p:cNvPr>
          <p:cNvSpPr txBox="1">
            <a:spLocks/>
          </p:cNvSpPr>
          <p:nvPr/>
        </p:nvSpPr>
        <p:spPr>
          <a:xfrm>
            <a:off x="1055406" y="2098665"/>
            <a:ext cx="3865139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Bus stops – 2D points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A8EC2A3-8C7F-4F29-A482-BB34872415EE}"/>
              </a:ext>
            </a:extLst>
          </p:cNvPr>
          <p:cNvSpPr txBox="1">
            <a:spLocks/>
          </p:cNvSpPr>
          <p:nvPr/>
        </p:nvSpPr>
        <p:spPr>
          <a:xfrm>
            <a:off x="1142997" y="3037684"/>
            <a:ext cx="424961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Mountain peaks – 2D points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7B5A39A-8EAB-4B2C-B501-08E61E7858DA}"/>
              </a:ext>
            </a:extLst>
          </p:cNvPr>
          <p:cNvSpPr txBox="1">
            <a:spLocks/>
          </p:cNvSpPr>
          <p:nvPr/>
        </p:nvSpPr>
        <p:spPr>
          <a:xfrm>
            <a:off x="1142996" y="3557579"/>
            <a:ext cx="3909649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Village names – 2D 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7372364-A3AE-4241-B5FD-9C1830CB9429}"/>
              </a:ext>
            </a:extLst>
          </p:cNvPr>
          <p:cNvSpPr txBox="1">
            <a:spLocks/>
          </p:cNvSpPr>
          <p:nvPr/>
        </p:nvSpPr>
        <p:spPr>
          <a:xfrm rot="19200000">
            <a:off x="-151290" y="1301784"/>
            <a:ext cx="2404297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b="0" dirty="0"/>
              <a:t>Swiss National Park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81AA52C-9DF8-4747-9AFA-54E28B195A50}"/>
              </a:ext>
            </a:extLst>
          </p:cNvPr>
          <p:cNvSpPr txBox="1">
            <a:spLocks/>
          </p:cNvSpPr>
          <p:nvPr/>
        </p:nvSpPr>
        <p:spPr>
          <a:xfrm rot="19200000">
            <a:off x="117225" y="4265402"/>
            <a:ext cx="1371601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1800" b="0" dirty="0"/>
              <a:t>ESRI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48630763-41F4-440F-B4B8-713F7D2E83CD}"/>
              </a:ext>
            </a:extLst>
          </p:cNvPr>
          <p:cNvSpPr txBox="1">
            <a:spLocks/>
          </p:cNvSpPr>
          <p:nvPr/>
        </p:nvSpPr>
        <p:spPr>
          <a:xfrm rot="19200000">
            <a:off x="422356" y="5550846"/>
            <a:ext cx="1371600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Flickr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ECD963C7-071A-42B7-B908-7CC8904F4268}"/>
              </a:ext>
            </a:extLst>
          </p:cNvPr>
          <p:cNvSpPr txBox="1">
            <a:spLocks/>
          </p:cNvSpPr>
          <p:nvPr/>
        </p:nvSpPr>
        <p:spPr>
          <a:xfrm rot="19200000">
            <a:off x="24501" y="2882118"/>
            <a:ext cx="1398840" cy="52711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400" b="0">
                <a:cs typeface="Arial"/>
              </a:defRPr>
            </a:lvl1pPr>
            <a:lvl2pPr indent="-17373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b="1">
                <a:cs typeface="Arial"/>
              </a:defRPr>
            </a:lvl2pPr>
            <a:lvl3pPr marL="795528" indent="-173736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>
                <a:cs typeface="Arial"/>
              </a:defRPr>
            </a:lvl3pPr>
            <a:lvl4pPr marL="1216152" indent="-173736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>
                <a:cs typeface="Arial"/>
              </a:defRPr>
            </a:lvl4pPr>
            <a:lvl5pPr marL="1546225" indent="-176213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>
                <a:cs typeface="Arial"/>
              </a:defRPr>
            </a:lvl5pPr>
            <a:lvl6pPr marL="1773238" indent="-177800" defTabSz="401638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>
                <a:latin typeface="Arial"/>
                <a:cs typeface="Arial"/>
              </a:defRPr>
            </a:lvl6pPr>
            <a:lvl7pPr marL="2062163" indent="-176213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>
                <a:latin typeface="Arial"/>
                <a:cs typeface="Arial"/>
              </a:defRPr>
            </a:lvl7pPr>
            <a:lvl8pPr marL="2286000" indent="-173038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>
                <a:latin typeface="Arial"/>
                <a:cs typeface="Arial"/>
              </a:defRPr>
            </a:lvl8pPr>
            <a:lvl9pPr marL="2452688" indent="-163513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>
                <a:latin typeface="Arial"/>
                <a:cs typeface="Arial"/>
              </a:defRPr>
            </a:lvl9pPr>
          </a:lstStyle>
          <a:p>
            <a:r>
              <a:rPr lang="en-US" sz="1800" dirty="0"/>
              <a:t>OSM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8380EE-9326-4786-A365-23C3BF03B398}"/>
              </a:ext>
            </a:extLst>
          </p:cNvPr>
          <p:cNvCxnSpPr>
            <a:cxnSpLocks/>
          </p:cNvCxnSpPr>
          <p:nvPr/>
        </p:nvCxnSpPr>
        <p:spPr bwMode="auto">
          <a:xfrm>
            <a:off x="5691920" y="3553606"/>
            <a:ext cx="2432172" cy="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BDA61D88-AD0D-4FDA-8C13-9C4857934A1C}"/>
              </a:ext>
            </a:extLst>
          </p:cNvPr>
          <p:cNvSpPr txBox="1">
            <a:spLocks/>
          </p:cNvSpPr>
          <p:nvPr/>
        </p:nvSpPr>
        <p:spPr>
          <a:xfrm>
            <a:off x="5714998" y="2553873"/>
            <a:ext cx="2280141" cy="100412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0" dirty="0"/>
              <a:t>ArcGIS API for</a:t>
            </a:r>
          </a:p>
          <a:p>
            <a:pPr marL="0" indent="0" algn="ctr">
              <a:buFont typeface="Arial"/>
              <a:buNone/>
            </a:pPr>
            <a:r>
              <a:rPr lang="en-US" sz="2400" b="0" dirty="0"/>
              <a:t>JavaScript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F862A968-A808-4854-869A-95E2F16649AC}"/>
              </a:ext>
            </a:extLst>
          </p:cNvPr>
          <p:cNvSpPr txBox="1">
            <a:spLocks/>
          </p:cNvSpPr>
          <p:nvPr/>
        </p:nvSpPr>
        <p:spPr>
          <a:xfrm>
            <a:off x="5767935" y="3637996"/>
            <a:ext cx="2280141" cy="42673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0" dirty="0"/>
              <a:t>(&amp; </a:t>
            </a:r>
            <a:r>
              <a:rPr lang="en-US" b="0" dirty="0" err="1"/>
              <a:t>AMCharts</a:t>
            </a:r>
            <a:r>
              <a:rPr lang="en-US" b="0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DB10D-6520-40E0-8E66-EBA284B5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351" y="3521677"/>
            <a:ext cx="1823126" cy="3157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86573C-834C-4152-BE45-EADE7DBE0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639" y="707738"/>
            <a:ext cx="3613860" cy="248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7917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Filtering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685BD6A-98B2-43E5-BA12-AE9CFEC523D9}"/>
              </a:ext>
            </a:extLst>
          </p:cNvPr>
          <p:cNvSpPr txBox="1">
            <a:spLocks/>
          </p:cNvSpPr>
          <p:nvPr/>
        </p:nvSpPr>
        <p:spPr>
          <a:xfrm>
            <a:off x="941558" y="2348461"/>
            <a:ext cx="10722904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err="1"/>
              <a:t>definitionExpression</a:t>
            </a:r>
            <a:r>
              <a:rPr lang="en-US" sz="2400" dirty="0"/>
              <a:t> </a:t>
            </a:r>
            <a:r>
              <a:rPr lang="en-US" sz="2400" b="0" dirty="0"/>
              <a:t>– an SQL clause used for client side feature filtering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CCCD52-4F18-4117-911E-1FB4BECBAD13}"/>
              </a:ext>
            </a:extLst>
          </p:cNvPr>
          <p:cNvGrpSpPr/>
          <p:nvPr/>
        </p:nvGrpSpPr>
        <p:grpSpPr>
          <a:xfrm>
            <a:off x="1656663" y="4289478"/>
            <a:ext cx="9671539" cy="369332"/>
            <a:chOff x="1398755" y="3059667"/>
            <a:chExt cx="9671539" cy="3693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9FB630-DE59-4E13-A9A8-0A7597584EC0}"/>
                </a:ext>
              </a:extLst>
            </p:cNvPr>
            <p:cNvSpPr/>
            <p:nvPr/>
          </p:nvSpPr>
          <p:spPr bwMode="auto">
            <a:xfrm>
              <a:off x="1398755" y="3059667"/>
              <a:ext cx="8542413" cy="36933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FFB7492-5809-407C-A9CC-48656EA96A10}"/>
                </a:ext>
              </a:extLst>
            </p:cNvPr>
            <p:cNvSpPr/>
            <p:nvPr/>
          </p:nvSpPr>
          <p:spPr>
            <a:xfrm>
              <a:off x="1398756" y="3059667"/>
              <a:ext cx="96715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layer</a:t>
              </a:r>
              <a:r>
                <a:rPr lang="en-US" b="1" dirty="0" err="1">
                  <a:solidFill>
                    <a:srgbClr val="000080"/>
                  </a:solidFill>
                  <a:latin typeface="Courier New" panose="02070309020205020404" pitchFamily="49" charset="0"/>
                </a:rPr>
                <a:t>.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definitionExpression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=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latin typeface="Courier New" panose="02070309020205020404" pitchFamily="49" charset="0"/>
                </a:rPr>
                <a:t>"</a:t>
              </a:r>
              <a:r>
                <a:rPr lang="en-US" dirty="0" err="1">
                  <a:solidFill>
                    <a:srgbClr val="808080"/>
                  </a:solidFill>
                  <a:latin typeface="Courier New" panose="02070309020205020404" pitchFamily="49" charset="0"/>
                </a:rPr>
                <a:t>RouteId</a:t>
              </a:r>
              <a:r>
                <a:rPr lang="en-US" dirty="0">
                  <a:solidFill>
                    <a:srgbClr val="808080"/>
                  </a:solidFill>
                  <a:latin typeface="Courier New" panose="02070309020205020404" pitchFamily="49" charset="0"/>
                </a:rPr>
                <a:t> = 10 OR </a:t>
              </a:r>
              <a:r>
                <a:rPr lang="en-US" dirty="0" err="1">
                  <a:solidFill>
                    <a:srgbClr val="808080"/>
                  </a:solidFill>
                  <a:latin typeface="Courier New" panose="02070309020205020404" pitchFamily="49" charset="0"/>
                </a:rPr>
                <a:t>RouteId</a:t>
              </a:r>
              <a:r>
                <a:rPr lang="en-US" dirty="0">
                  <a:solidFill>
                    <a:srgbClr val="808080"/>
                  </a:solidFill>
                  <a:latin typeface="Courier New" panose="02070309020205020404" pitchFamily="49" charset="0"/>
                </a:rPr>
                <a:t> = 20"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;</a:t>
              </a:r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36214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Elevation profile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7332F82-EE9C-4376-B2DE-9B6C3E5E5B36}"/>
              </a:ext>
            </a:extLst>
          </p:cNvPr>
          <p:cNvSpPr txBox="1">
            <a:spLocks/>
          </p:cNvSpPr>
          <p:nvPr/>
        </p:nvSpPr>
        <p:spPr>
          <a:xfrm>
            <a:off x="718582" y="1696810"/>
            <a:ext cx="11274125" cy="7650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elevationLayer.queryElevation</a:t>
            </a:r>
            <a:r>
              <a:rPr lang="en-US" sz="2400" dirty="0"/>
              <a:t> </a:t>
            </a:r>
            <a:r>
              <a:rPr lang="en-US" sz="2400" b="0" dirty="0"/>
              <a:t>– queries the elevation layer for elevation values for the given geometry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4D4485-FB5A-4A5D-9DAD-94C98F7A76CB}"/>
              </a:ext>
            </a:extLst>
          </p:cNvPr>
          <p:cNvGrpSpPr/>
          <p:nvPr/>
        </p:nvGrpSpPr>
        <p:grpSpPr>
          <a:xfrm>
            <a:off x="2297723" y="2637695"/>
            <a:ext cx="8604738" cy="3207208"/>
            <a:chOff x="2297723" y="3188676"/>
            <a:chExt cx="8604738" cy="320720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4B5A805-39FE-4778-8A0F-3BFBB17F609C}"/>
                </a:ext>
              </a:extLst>
            </p:cNvPr>
            <p:cNvSpPr/>
            <p:nvPr/>
          </p:nvSpPr>
          <p:spPr bwMode="auto">
            <a:xfrm>
              <a:off x="2297723" y="3188676"/>
              <a:ext cx="8018584" cy="320720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8885F4-AC97-4345-BF5B-A1B74A528E66}"/>
                </a:ext>
              </a:extLst>
            </p:cNvPr>
            <p:cNvSpPr/>
            <p:nvPr/>
          </p:nvSpPr>
          <p:spPr>
            <a:xfrm>
              <a:off x="2344615" y="3256563"/>
              <a:ext cx="8557846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// call the </a:t>
              </a:r>
              <a:r>
                <a:rPr lang="en-US" dirty="0" err="1">
                  <a:solidFill>
                    <a:srgbClr val="008000"/>
                  </a:solidFill>
                  <a:latin typeface="Courier New" panose="02070309020205020404" pitchFamily="49" charset="0"/>
                </a:rPr>
                <a:t>queryElevation</a:t>
              </a:r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 method on the ground</a:t>
              </a:r>
            </a:p>
            <a:p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// with 2D geometry (multipoint, point, line)</a:t>
              </a:r>
            </a:p>
            <a:p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elevationLayer</a:t>
              </a:r>
              <a:r>
                <a:rPr lang="en-US" b="1" dirty="0" err="1">
                  <a:solidFill>
                    <a:srgbClr val="000080"/>
                  </a:solidFill>
                  <a:latin typeface="Courier New" panose="02070309020205020404" pitchFamily="49" charset="0"/>
                </a:rPr>
                <a:t>.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queryElevation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feat</a:t>
              </a:r>
              <a:r>
                <a:rPr lang="en-US" b="1" dirty="0" err="1">
                  <a:solidFill>
                    <a:srgbClr val="000080"/>
                  </a:solidFill>
                  <a:latin typeface="Courier New" panose="02070309020205020404" pitchFamily="49" charset="0"/>
                </a:rPr>
                <a:t>.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geometry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, {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	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</a:rPr>
                <a:t>demResolution</a:t>
              </a:r>
              <a:r>
                <a:rPr lang="en-US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</a:rPr>
                <a:t>: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</a:rPr>
                <a:t> </a:t>
              </a:r>
              <a:r>
                <a:rPr lang="en-US" dirty="0">
                  <a:solidFill>
                    <a:srgbClr val="808080"/>
                  </a:solidFill>
                  <a:highlight>
                    <a:srgbClr val="FFFFFF"/>
                  </a:highlight>
                  <a:latin typeface="Courier New" panose="02070309020205020404" pitchFamily="49" charset="0"/>
                </a:rPr>
                <a:t>"finest-contiguous"</a:t>
              </a:r>
              <a:endPara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</a:rPr>
                <a:t>	</a:t>
              </a:r>
              <a:r>
                <a:rPr lang="en-US" dirty="0" err="1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</a:rPr>
                <a:t>noData</a:t>
              </a:r>
              <a:r>
                <a:rPr lang="en-US" b="1" dirty="0">
                  <a:solidFill>
                    <a:srgbClr val="000080"/>
                  </a:solidFill>
                  <a:highlight>
                    <a:srgbClr val="FFFFFF"/>
                  </a:highlight>
                  <a:latin typeface="Courier New" panose="02070309020205020404" pitchFamily="49" charset="0"/>
                </a:rPr>
                <a:t>:</a:t>
              </a:r>
              <a:r>
                <a:rPr lang="en-US" dirty="0">
                  <a:solidFill>
                    <a:srgbClr val="000000"/>
                  </a:solidFill>
                  <a:highlight>
                    <a:srgbClr val="FFFFFF"/>
                  </a:highlight>
                  <a:latin typeface="Courier New" panose="02070309020205020404" pitchFamily="49" charset="0"/>
                </a:rPr>
                <a:t> </a:t>
              </a:r>
              <a:r>
                <a:rPr lang="en-US" dirty="0">
                  <a:solidFill>
                    <a:srgbClr val="FF8000"/>
                  </a:solidFill>
                  <a:highlight>
                    <a:srgbClr val="FFFFFF"/>
                  </a:highlight>
                  <a:latin typeface="Courier New" panose="02070309020205020404" pitchFamily="49" charset="0"/>
                </a:rPr>
                <a:t>1500</a:t>
              </a:r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}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)</a:t>
              </a:r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.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then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((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response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)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=&gt;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{</a:t>
              </a:r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	</a:t>
              </a:r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// prints geometry with z values obtained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	</a:t>
              </a:r>
              <a:r>
                <a:rPr lang="en-US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// by querying the underlying elevation service value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	console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.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log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response</a:t>
              </a:r>
              <a:r>
                <a:rPr lang="en-US" b="1" dirty="0" err="1">
                  <a:solidFill>
                    <a:srgbClr val="000080"/>
                  </a:solidFill>
                  <a:latin typeface="Courier New" panose="02070309020205020404" pitchFamily="49" charset="0"/>
                </a:rPr>
                <a:t>.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geometry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);</a:t>
              </a:r>
              <a:endParaRPr lang="en-US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 </a:t>
              </a:r>
              <a:r>
                <a:rPr lang="en-US" b="1" dirty="0">
                  <a:solidFill>
                    <a:srgbClr val="000080"/>
                  </a:solidFill>
                  <a:latin typeface="Courier New" panose="02070309020205020404" pitchFamily="49" charset="0"/>
                </a:rPr>
                <a:t>});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099955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620FD0-A2D8-419E-9212-91895C1FC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35" y="1831738"/>
            <a:ext cx="6883423" cy="22944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7138E8-3D5C-4A91-8A43-9C7AD96AF537}"/>
              </a:ext>
            </a:extLst>
          </p:cNvPr>
          <p:cNvSpPr/>
          <p:nvPr/>
        </p:nvSpPr>
        <p:spPr bwMode="auto">
          <a:xfrm>
            <a:off x="621321" y="1831738"/>
            <a:ext cx="4349260" cy="229447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FE538F94-78FF-4831-8B72-396B5B553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 err="1"/>
              <a:t>elevationInfo</a:t>
            </a:r>
            <a:endParaRPr lang="en-US" sz="40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2AE917-26C0-4DBF-B1B3-D7535FFC6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78" y="2150873"/>
            <a:ext cx="3848100" cy="175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355EDC-AA0D-424E-A8FA-C0F61D84F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951" y="4586020"/>
            <a:ext cx="2685114" cy="1502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781796-33E5-4CAE-9D55-0DE1B11BFE8F}"/>
              </a:ext>
            </a:extLst>
          </p:cNvPr>
          <p:cNvSpPr txBox="1"/>
          <p:nvPr/>
        </p:nvSpPr>
        <p:spPr>
          <a:xfrm>
            <a:off x="2795951" y="6144956"/>
            <a:ext cx="2685114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 the ground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0D114C-63F6-47B3-B608-0FC7BBAEA81B}"/>
              </a:ext>
            </a:extLst>
          </p:cNvPr>
          <p:cNvSpPr txBox="1"/>
          <p:nvPr/>
        </p:nvSpPr>
        <p:spPr>
          <a:xfrm>
            <a:off x="6059557" y="6144956"/>
            <a:ext cx="2469508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relative to ground</a:t>
            </a: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4F853-0EC3-4351-B1BD-3B34E6AB8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557" y="4586019"/>
            <a:ext cx="2469508" cy="15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58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C6C18D-1B2C-48CD-BC3B-063532BD0E8E}"/>
              </a:ext>
            </a:extLst>
          </p:cNvPr>
          <p:cNvSpPr/>
          <p:nvPr/>
        </p:nvSpPr>
        <p:spPr bwMode="auto">
          <a:xfrm>
            <a:off x="4454887" y="1120600"/>
            <a:ext cx="7643328" cy="563231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Line labeling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051C4FA-B3EB-4494-A26E-75F3DC57CB7D}"/>
              </a:ext>
            </a:extLst>
          </p:cNvPr>
          <p:cNvSpPr txBox="1">
            <a:spLocks/>
          </p:cNvSpPr>
          <p:nvPr/>
        </p:nvSpPr>
        <p:spPr>
          <a:xfrm>
            <a:off x="366891" y="2165730"/>
            <a:ext cx="7757202" cy="94088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Labels with callouts on lines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5BDEB9-AF4D-40BF-9382-C463E98525C8}"/>
              </a:ext>
            </a:extLst>
          </p:cNvPr>
          <p:cNvSpPr/>
          <p:nvPr/>
        </p:nvSpPr>
        <p:spPr>
          <a:xfrm>
            <a:off x="4501778" y="1120601"/>
            <a:ext cx="82939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FeatureLayer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set properties like 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url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and renderer here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labelsVisible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labelingInfo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LabelClass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symbol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LabelSymbol3D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symbolLayers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TextSymbol3DLayer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…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})],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verticalOffset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screenLength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maxWorldLength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minWorldLength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callout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type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"line"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size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color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"white"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}),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labelExpressionInfo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expression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 panose="02070309020205020404" pitchFamily="49" charset="0"/>
              </a:rPr>
              <a:t>`$feature.name`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})]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1EEDA7-EB7B-4D14-BD06-C1AAF61DCE06}"/>
                  </a:ext>
                </a:extLst>
              </p14:cNvPr>
              <p14:cNvContentPartPr/>
              <p14:nvPr/>
            </p14:nvContentPartPr>
            <p14:xfrm>
              <a:off x="1605799" y="4817937"/>
              <a:ext cx="680256" cy="59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1EEDA7-EB7B-4D14-BD06-C1AAF61DCE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0760" y="4812928"/>
                <a:ext cx="689974" cy="687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4699C32-F5F4-4FE5-9EF9-6B1E19DE963C}"/>
                  </a:ext>
                </a:extLst>
              </p14:cNvPr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4699C32-F5F4-4FE5-9EF9-6B1E19DE963C}"/>
                  </a:ext>
                </a:extLst>
              </p:cNvPr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7C8D170-CD0B-45D7-A0F3-A55CA835F139}"/>
                  </a:ext>
                </a:extLst>
              </p14:cNvPr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7C8D170-CD0B-45D7-A0F3-A55CA835F139}"/>
                  </a:ext>
                </a:extLst>
              </p:cNvPr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EC81349-E016-4939-A29B-B180567CE4E1}"/>
                  </a:ext>
                </a:extLst>
              </p14:cNvPr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EC81349-E016-4939-A29B-B180567CE4E1}"/>
                  </a:ext>
                </a:extLst>
              </p:cNvPr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A62883F-5583-4C3E-BF21-CBC5494D1426}"/>
                  </a:ext>
                </a:extLst>
              </p14:cNvPr>
              <p14:cNvContentPartPr/>
              <p14:nvPr/>
            </p14:nvContentPartPr>
            <p14:xfrm>
              <a:off x="703207" y="4430001"/>
              <a:ext cx="3166560" cy="150278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A62883F-5583-4C3E-BF21-CBC5494D14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4127" y="4410919"/>
                <a:ext cx="3204360" cy="1540588"/>
              </a:xfrm>
              <a:prstGeom prst="rect">
                <a:avLst/>
              </a:prstGeom>
            </p:spPr>
          </p:pic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DE32F1-8583-4EBF-8C06-72BAE541D7EE}"/>
              </a:ext>
            </a:extLst>
          </p:cNvPr>
          <p:cNvCxnSpPr>
            <a:cxnSpLocks/>
          </p:cNvCxnSpPr>
          <p:nvPr/>
        </p:nvCxnSpPr>
        <p:spPr bwMode="auto">
          <a:xfrm>
            <a:off x="2168769" y="4430001"/>
            <a:ext cx="0" cy="997784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7138584-3D39-4FEA-AFB1-FCE1F1BBA377}"/>
              </a:ext>
            </a:extLst>
          </p:cNvPr>
          <p:cNvSpPr txBox="1"/>
          <p:nvPr/>
        </p:nvSpPr>
        <p:spPr>
          <a:xfrm>
            <a:off x="1354074" y="4164538"/>
            <a:ext cx="1746738" cy="2403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b="1" dirty="0">
                <a:ea typeface="+mn-ea"/>
                <a:cs typeface="+mn-cs"/>
              </a:rPr>
              <a:t>Hiking trail 1</a:t>
            </a:r>
          </a:p>
        </p:txBody>
      </p:sp>
    </p:spTree>
    <p:extLst>
      <p:ext uri="{BB962C8B-B14F-4D97-AF65-F5344CB8AC3E}">
        <p14:creationId xmlns:p14="http://schemas.microsoft.com/office/powerpoint/2010/main" val="361681249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916E4D-C25C-4334-A8C2-93DFF1611358}"/>
              </a:ext>
            </a:extLst>
          </p:cNvPr>
          <p:cNvSpPr/>
          <p:nvPr/>
        </p:nvSpPr>
        <p:spPr bwMode="auto">
          <a:xfrm>
            <a:off x="5462953" y="1652955"/>
            <a:ext cx="6049343" cy="492245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Set images in the scene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051C4FA-B3EB-4494-A26E-75F3DC57CB7D}"/>
              </a:ext>
            </a:extLst>
          </p:cNvPr>
          <p:cNvSpPr txBox="1">
            <a:spLocks/>
          </p:cNvSpPr>
          <p:nvPr/>
        </p:nvSpPr>
        <p:spPr>
          <a:xfrm>
            <a:off x="718583" y="2165730"/>
            <a:ext cx="4322340" cy="208974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IconSymbolLayer</a:t>
            </a:r>
            <a:r>
              <a:rPr lang="en-US" sz="2400" b="0" dirty="0"/>
              <a:t> works with any image </a:t>
            </a:r>
          </a:p>
          <a:p>
            <a:pPr marL="0" indent="0">
              <a:buFont typeface="Arial"/>
              <a:buNone/>
            </a:pPr>
            <a:endParaRPr lang="en-US" sz="2400" b="0" dirty="0"/>
          </a:p>
          <a:p>
            <a:pPr marL="0" indent="0">
              <a:buFont typeface="Arial"/>
              <a:buNone/>
            </a:pPr>
            <a:endParaRPr lang="en-US" sz="2400" b="0" dirty="0"/>
          </a:p>
          <a:p>
            <a:pPr marL="0" indent="0">
              <a:buFont typeface="Arial"/>
              <a:buNone/>
            </a:pPr>
            <a:r>
              <a:rPr lang="en-US" sz="2400" b="0" dirty="0"/>
              <a:t>on click add it to the DOM and</a:t>
            </a:r>
          </a:p>
          <a:p>
            <a:pPr marL="0" indent="0">
              <a:buFont typeface="Arial"/>
              <a:buNone/>
            </a:pPr>
            <a:r>
              <a:rPr lang="en-US" sz="2400" b="0" dirty="0"/>
              <a:t>transition it to full screen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CDBDAAC-A544-41DA-A0FE-D690CA63B2C0}"/>
              </a:ext>
            </a:extLst>
          </p:cNvPr>
          <p:cNvSpPr/>
          <p:nvPr/>
        </p:nvSpPr>
        <p:spPr>
          <a:xfrm>
            <a:off x="5618829" y="1774095"/>
            <a:ext cx="620975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billboard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PointSymbol3D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symbolLayers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IconSymbol3DLayer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size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resource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href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Courier New" panose="02070309020205020404" pitchFamily="49" charset="0"/>
              </a:rPr>
              <a:t>`https://url.com/image.jpg`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})],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verticalOffset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screenLength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maxWorldLength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3000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callout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type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"line"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size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	color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"white"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7538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1574149"/>
            <a:ext cx="4527741" cy="230832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Airspace Encroachment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968140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Military Training Routes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1C8C0-556A-954C-A561-E733DB8D3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95" y="2459421"/>
            <a:ext cx="6466606" cy="3516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83CB7D-0AC3-C443-AB7D-E6D31E8F6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36" y="825191"/>
            <a:ext cx="2997962" cy="31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3288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Real world size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685BD6A-98B2-43E5-BA12-AE9CFEC523D9}"/>
              </a:ext>
            </a:extLst>
          </p:cNvPr>
          <p:cNvSpPr txBox="1">
            <a:spLocks/>
          </p:cNvSpPr>
          <p:nvPr/>
        </p:nvSpPr>
        <p:spPr>
          <a:xfrm>
            <a:off x="685800" y="1125877"/>
            <a:ext cx="8646134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Using data attributes to size features based on real world size.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C800D-CCB7-1F44-AB93-FEF805B1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40" y="1763357"/>
            <a:ext cx="4963792" cy="4864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0091E1-BBFF-B042-BA93-0C5C9BEB0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508" y="1860330"/>
            <a:ext cx="6712279" cy="465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7559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5009"/>
            <a:ext cx="10826496" cy="615553"/>
          </a:xfrm>
        </p:spPr>
        <p:txBody>
          <a:bodyPr/>
          <a:lstStyle/>
          <a:p>
            <a:r>
              <a:rPr lang="en-US" sz="4000" b="0" dirty="0"/>
              <a:t>Elevation offsets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20D18-AC24-A643-9136-EAF5C4472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837" y="1078579"/>
            <a:ext cx="8074326" cy="56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9287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E3F0F5-7880-4CB4-9AAE-7B9EBBEAD8F3}"/>
              </a:ext>
            </a:extLst>
          </p:cNvPr>
          <p:cNvSpPr txBox="1">
            <a:spLocks/>
          </p:cNvSpPr>
          <p:nvPr/>
        </p:nvSpPr>
        <p:spPr>
          <a:xfrm>
            <a:off x="1421421" y="3479192"/>
            <a:ext cx="4243756" cy="46308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Kristian Ekenes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FF972BC-E3B8-4E15-82A2-E5DD9D62C9BD}"/>
              </a:ext>
            </a:extLst>
          </p:cNvPr>
          <p:cNvSpPr txBox="1">
            <a:spLocks/>
          </p:cNvSpPr>
          <p:nvPr/>
        </p:nvSpPr>
        <p:spPr>
          <a:xfrm>
            <a:off x="6729042" y="3506680"/>
            <a:ext cx="4360990" cy="504088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Raluca Nicola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F0BF8-FB8D-4DFC-BD3C-28CC57227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45" y="975128"/>
            <a:ext cx="2173532" cy="2173532"/>
          </a:xfrm>
          <a:prstGeom prst="rect">
            <a:avLst/>
          </a:prstGeom>
        </p:spPr>
      </p:pic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07289D62-64D4-4CB7-A92E-A1D7B611F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1516" y="4036200"/>
            <a:ext cx="372215" cy="372215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8F5E9E9-8948-468C-8455-47CC91421FFC}"/>
              </a:ext>
            </a:extLst>
          </p:cNvPr>
          <p:cNvSpPr txBox="1">
            <a:spLocks/>
          </p:cNvSpPr>
          <p:nvPr/>
        </p:nvSpPr>
        <p:spPr>
          <a:xfrm>
            <a:off x="7314096" y="4026434"/>
            <a:ext cx="4349267" cy="4560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Product Engineer JS API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A59092A-EF6A-4E78-AD4F-C385CBAA428F}"/>
              </a:ext>
            </a:extLst>
          </p:cNvPr>
          <p:cNvSpPr txBox="1">
            <a:spLocks/>
          </p:cNvSpPr>
          <p:nvPr/>
        </p:nvSpPr>
        <p:spPr>
          <a:xfrm>
            <a:off x="7314096" y="5137703"/>
            <a:ext cx="4501662" cy="50008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Zurich, Switzerland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17E8C5-74A9-42DF-A020-D9198A53D765}"/>
              </a:ext>
            </a:extLst>
          </p:cNvPr>
          <p:cNvSpPr txBox="1">
            <a:spLocks/>
          </p:cNvSpPr>
          <p:nvPr/>
        </p:nvSpPr>
        <p:spPr>
          <a:xfrm>
            <a:off x="7314096" y="4593530"/>
            <a:ext cx="4444151" cy="3946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Data visualization, 3D</a:t>
            </a:r>
          </a:p>
        </p:txBody>
      </p:sp>
      <p:pic>
        <p:nvPicPr>
          <p:cNvPr id="22" name="Graphic 21" descr="Marker">
            <a:extLst>
              <a:ext uri="{FF2B5EF4-FFF2-40B4-BE49-F238E27FC236}">
                <a16:creationId xmlns:a16="http://schemas.microsoft.com/office/drawing/2014/main" id="{78FECAFC-8501-47BE-844D-76BACD070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3677" y="5097685"/>
            <a:ext cx="427892" cy="427892"/>
          </a:xfrm>
          <a:prstGeom prst="rect">
            <a:avLst/>
          </a:prstGeom>
        </p:spPr>
      </p:pic>
      <p:pic>
        <p:nvPicPr>
          <p:cNvPr id="24" name="Graphic 23" descr="Tools">
            <a:extLst>
              <a:ext uri="{FF2B5EF4-FFF2-40B4-BE49-F238E27FC236}">
                <a16:creationId xmlns:a16="http://schemas.microsoft.com/office/drawing/2014/main" id="{E48C3327-7A25-4CD0-8CAF-0458BFF533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8190" y="4620369"/>
            <a:ext cx="338867" cy="338867"/>
          </a:xfrm>
          <a:prstGeom prst="rect">
            <a:avLst/>
          </a:prstGeom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5C4C8ADF-4603-4A82-8DF9-E5BAA38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5957" y="4009454"/>
            <a:ext cx="372215" cy="372215"/>
          </a:xfrm>
          <a:prstGeom prst="rect">
            <a:avLst/>
          </a:prstGeom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20B8EB3-DD17-4585-B536-639C9A581AB7}"/>
              </a:ext>
            </a:extLst>
          </p:cNvPr>
          <p:cNvSpPr txBox="1">
            <a:spLocks/>
          </p:cNvSpPr>
          <p:nvPr/>
        </p:nvSpPr>
        <p:spPr>
          <a:xfrm>
            <a:off x="2088537" y="3999688"/>
            <a:ext cx="4349267" cy="4560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Product Engineer JS API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E9C8B38-C8A3-4A82-9760-A243548B44F7}"/>
              </a:ext>
            </a:extLst>
          </p:cNvPr>
          <p:cNvSpPr txBox="1">
            <a:spLocks/>
          </p:cNvSpPr>
          <p:nvPr/>
        </p:nvSpPr>
        <p:spPr>
          <a:xfrm>
            <a:off x="2088537" y="5157849"/>
            <a:ext cx="4501662" cy="50008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Redlands, California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820B0882-2A11-4E78-A3F5-A88150AA5235}"/>
              </a:ext>
            </a:extLst>
          </p:cNvPr>
          <p:cNvSpPr txBox="1">
            <a:spLocks/>
          </p:cNvSpPr>
          <p:nvPr/>
        </p:nvSpPr>
        <p:spPr>
          <a:xfrm>
            <a:off x="2088537" y="4496446"/>
            <a:ext cx="4444151" cy="69045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Data visualization, Smart Mapping, Arcade</a:t>
            </a:r>
          </a:p>
        </p:txBody>
      </p:sp>
      <p:pic>
        <p:nvPicPr>
          <p:cNvPr id="30" name="Graphic 29" descr="Marker">
            <a:extLst>
              <a:ext uri="{FF2B5EF4-FFF2-40B4-BE49-F238E27FC236}">
                <a16:creationId xmlns:a16="http://schemas.microsoft.com/office/drawing/2014/main" id="{FDE9B4C5-721A-4D88-8CFD-02B0741552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8118" y="5117831"/>
            <a:ext cx="427892" cy="427892"/>
          </a:xfrm>
          <a:prstGeom prst="rect">
            <a:avLst/>
          </a:prstGeom>
        </p:spPr>
      </p:pic>
      <p:pic>
        <p:nvPicPr>
          <p:cNvPr id="31" name="Graphic 30" descr="Tools">
            <a:extLst>
              <a:ext uri="{FF2B5EF4-FFF2-40B4-BE49-F238E27FC236}">
                <a16:creationId xmlns:a16="http://schemas.microsoft.com/office/drawing/2014/main" id="{F4B2CBFA-EC06-4E3E-8010-9726DFA08F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2631" y="4523285"/>
            <a:ext cx="338867" cy="338867"/>
          </a:xfrm>
          <a:prstGeom prst="rect">
            <a:avLst/>
          </a:prstGeom>
        </p:spPr>
      </p:pic>
      <p:pic>
        <p:nvPicPr>
          <p:cNvPr id="1026" name="Picture 2" descr="https://avatars1.githubusercontent.com/u/11429922?s=460&amp;v=4">
            <a:extLst>
              <a:ext uri="{FF2B5EF4-FFF2-40B4-BE49-F238E27FC236}">
                <a16:creationId xmlns:a16="http://schemas.microsoft.com/office/drawing/2014/main" id="{7B6749D9-DEBE-4CB4-BFEA-EFAB5091C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15" y="974723"/>
            <a:ext cx="2186353" cy="21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01812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Realistic symbols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6E9DDBE-61E2-914C-8ABB-5C8382186590}"/>
              </a:ext>
            </a:extLst>
          </p:cNvPr>
          <p:cNvSpPr txBox="1">
            <a:spLocks/>
          </p:cNvSpPr>
          <p:nvPr/>
        </p:nvSpPr>
        <p:spPr>
          <a:xfrm>
            <a:off x="685800" y="1125877"/>
            <a:ext cx="8646134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aka Web Styles…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CA96F-DE7C-6844-80E4-F290B5D83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21" y="2058713"/>
            <a:ext cx="5705940" cy="402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BFCFF3-2BCD-D54B-A605-2B7F62C32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064" y="2058713"/>
            <a:ext cx="57658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3116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Realistic symbols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6E9DDBE-61E2-914C-8ABB-5C8382186590}"/>
              </a:ext>
            </a:extLst>
          </p:cNvPr>
          <p:cNvSpPr txBox="1">
            <a:spLocks/>
          </p:cNvSpPr>
          <p:nvPr/>
        </p:nvSpPr>
        <p:spPr>
          <a:xfrm>
            <a:off x="685800" y="1125877"/>
            <a:ext cx="8646134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Web Styles published from ArcGIS Pro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E9AD3-49F1-BC48-A50F-016102528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88" y="1730203"/>
            <a:ext cx="4509987" cy="47280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2D374F-646C-ED4C-856B-5A351E039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163" y="1907628"/>
            <a:ext cx="6748895" cy="439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363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Underground</a:t>
            </a:r>
            <a:br>
              <a:rPr lang="en-US" sz="4800" dirty="0"/>
            </a:br>
            <a:r>
              <a:rPr lang="en-US" sz="4800" dirty="0"/>
              <a:t>visualization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A91EA-75F1-47B9-A09B-B6535E192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92" y="1676767"/>
            <a:ext cx="5636444" cy="30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4527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 err="1"/>
              <a:t>Documentationsamples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2CC23-7734-4671-98B5-58999A3B8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38" y="547688"/>
            <a:ext cx="3617103" cy="1609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5717A-0D7F-4052-8EF6-10C8E1F4D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38" y="2523095"/>
            <a:ext cx="3620218" cy="1685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7CABD-EF5D-4F87-8129-122B6A7EE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38" y="4527146"/>
            <a:ext cx="3617103" cy="191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2618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Terrain visualization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Using contour 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C82EF-5C4D-4C61-9965-17FBEF7E7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72" y="2116279"/>
            <a:ext cx="6469440" cy="262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5150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16D36A7-CCEB-4C7C-84E5-54DAA890C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Resources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051C4FA-B3EB-4494-A26E-75F3DC57CB7D}"/>
              </a:ext>
            </a:extLst>
          </p:cNvPr>
          <p:cNvSpPr txBox="1">
            <a:spLocks/>
          </p:cNvSpPr>
          <p:nvPr/>
        </p:nvSpPr>
        <p:spPr>
          <a:xfrm>
            <a:off x="826477" y="1244575"/>
            <a:ext cx="9595338" cy="52265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ArcGIS API for JavaScript SDK samples: </a:t>
            </a:r>
          </a:p>
          <a:p>
            <a:pPr marL="0" indent="0">
              <a:buNone/>
            </a:pPr>
            <a:r>
              <a:rPr lang="en-US" sz="2400" b="0" dirty="0">
                <a:hlinkClick r:id="rId3"/>
              </a:rPr>
              <a:t>https://developers.arcgis.com/javascript/latest/sample-code/index.html?search=webstyle</a:t>
            </a:r>
            <a:r>
              <a:rPr lang="en-US" sz="2400" b="0" dirty="0"/>
              <a:t> 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Making the leap to 3D - </a:t>
            </a:r>
            <a:r>
              <a:rPr lang="en-US" sz="2400" b="0" dirty="0">
                <a:hlinkClick r:id="rId4"/>
              </a:rPr>
              <a:t>http://www.esri.com/esri-news/arcuser/fall-2017/making-the-leap-to-web-3d</a:t>
            </a:r>
            <a:r>
              <a:rPr lang="en-US" sz="2400" b="0" dirty="0"/>
              <a:t> (</a:t>
            </a:r>
            <a:r>
              <a:rPr lang="en-US" sz="2400" b="0" dirty="0" err="1"/>
              <a:t>ArcUser</a:t>
            </a:r>
            <a:r>
              <a:rPr lang="en-US" sz="2400" b="0" dirty="0"/>
              <a:t> article)</a:t>
            </a:r>
          </a:p>
          <a:p>
            <a:pPr marL="0" indent="0">
              <a:buNone/>
            </a:pPr>
            <a:endParaRPr lang="en-US" sz="2400" b="0" dirty="0"/>
          </a:p>
          <a:p>
            <a:pPr marL="0" indent="0">
              <a:buNone/>
            </a:pPr>
            <a:r>
              <a:rPr lang="en-US" sz="2400" b="0" dirty="0"/>
              <a:t>Hiking app – </a:t>
            </a:r>
            <a:r>
              <a:rPr lang="en-US" sz="2400" b="0" dirty="0">
                <a:hlinkClick r:id="rId5"/>
              </a:rPr>
              <a:t>https://github.com/RalucaNicola/hiking-app</a:t>
            </a:r>
            <a:r>
              <a:rPr lang="en-US" sz="2400" b="0" dirty="0"/>
              <a:t> </a:t>
            </a:r>
          </a:p>
          <a:p>
            <a:pPr marL="0" indent="0">
              <a:buNone/>
            </a:pPr>
            <a:r>
              <a:rPr lang="en-US" sz="2400" b="0" dirty="0"/>
              <a:t>Airspace encroachment analysis app – </a:t>
            </a:r>
            <a:r>
              <a:rPr lang="en-US" sz="2400" b="0" dirty="0">
                <a:hlinkClick r:id="rId6"/>
              </a:rPr>
              <a:t>https://github.com/ekenes/conferences/tree/master/ds-2018/3d-viz-2d-data/demos/mtr</a:t>
            </a:r>
            <a:r>
              <a:rPr lang="en-US" sz="2400" b="0" dirty="0"/>
              <a:t> </a:t>
            </a:r>
          </a:p>
          <a:p>
            <a:pPr marL="0" indent="0">
              <a:buNone/>
            </a:pP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54286580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6A36B-DC9C-E341-8E6E-81A24FA8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2"/>
            <a:ext cx="12188952" cy="6859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1438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6756"/>
            <a:ext cx="10826496" cy="615553"/>
          </a:xfrm>
        </p:spPr>
        <p:txBody>
          <a:bodyPr/>
          <a:lstStyle/>
          <a:p>
            <a:r>
              <a:rPr lang="en-US" sz="4000" b="0" dirty="0"/>
              <a:t>You will learn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6878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A15ACBFD-A47E-422D-A04E-D5C6E1C7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how to create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BAD417-9120-40CF-8582-D78B8E8E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831" y="1135906"/>
            <a:ext cx="9006948" cy="560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76103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A15ACBFD-A47E-422D-A04E-D5C6E1C7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when all you have is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2A3BD5-949B-4B5C-BA41-B52E982C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2" y="1415476"/>
            <a:ext cx="7460797" cy="493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1700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A15ACBFD-A47E-422D-A04E-D5C6E1C7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how to create a 3D analysis app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883E3BB8-BD1C-4AB8-921A-EA82A3AC0730}"/>
              </a:ext>
            </a:extLst>
          </p:cNvPr>
          <p:cNvSpPr txBox="1">
            <a:spLocks/>
          </p:cNvSpPr>
          <p:nvPr/>
        </p:nvSpPr>
        <p:spPr>
          <a:xfrm>
            <a:off x="509954" y="5877614"/>
            <a:ext cx="10826496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/>
              <a:t>with 2D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11CDC7-3000-41CB-AD81-FB17AED0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88" y="1861393"/>
            <a:ext cx="6466606" cy="3516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BC04E0-DAD7-4163-8348-D2F0E89D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274" y="1861393"/>
            <a:ext cx="3337946" cy="34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7918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29CF47-FA56-448F-B34C-C011E15919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785" y="1242646"/>
            <a:ext cx="6571002" cy="2661139"/>
          </a:xfrm>
          <a:prstGeom prst="rect">
            <a:avLst/>
          </a:prstGeom>
        </p:spPr>
      </p:pic>
      <p:sp>
        <p:nvSpPr>
          <p:cNvPr id="27" name="Title 6">
            <a:extLst>
              <a:ext uri="{FF2B5EF4-FFF2-40B4-BE49-F238E27FC236}">
                <a16:creationId xmlns:a16="http://schemas.microsoft.com/office/drawing/2014/main" id="{A15ACBFD-A47E-422D-A04E-D5C6E1C7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9962"/>
            <a:ext cx="10826496" cy="615553"/>
          </a:xfrm>
        </p:spPr>
        <p:txBody>
          <a:bodyPr/>
          <a:lstStyle/>
          <a:p>
            <a:r>
              <a:rPr lang="en-US" sz="4000" b="0" dirty="0"/>
              <a:t>and some other examples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E341E-E983-4709-8B9D-852660438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753" y="1242646"/>
            <a:ext cx="4603139" cy="2442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EAB77-5F98-4B5A-A94E-3DC95B944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734" y="4305410"/>
            <a:ext cx="3617103" cy="1918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2EB79-0AAC-4A01-832E-66B24B252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837" y="4305411"/>
            <a:ext cx="4119865" cy="191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666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1422801" y="2173931"/>
            <a:ext cx="3395380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Hiking trails –</a:t>
            </a:r>
          </a:p>
          <a:p>
            <a:r>
              <a:rPr lang="en-US" sz="2800" b="0" dirty="0"/>
              <a:t>Swiss National Park</a:t>
            </a:r>
            <a:endParaRPr lang="en-US" b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8A42EE-5ED4-42F4-A065-D5CD76812EA3}"/>
              </a:ext>
            </a:extLst>
          </p:cNvPr>
          <p:cNvSpPr/>
          <p:nvPr/>
        </p:nvSpPr>
        <p:spPr bwMode="auto">
          <a:xfrm>
            <a:off x="1655051" y="3952141"/>
            <a:ext cx="3048000" cy="3375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20 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C80BB-87F2-4631-91DB-B46D846881C5}"/>
              </a:ext>
            </a:extLst>
          </p:cNvPr>
          <p:cNvSpPr/>
          <p:nvPr/>
        </p:nvSpPr>
        <p:spPr bwMode="auto">
          <a:xfrm>
            <a:off x="8437897" y="3952141"/>
            <a:ext cx="2286000" cy="33832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10 min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4704896" y="950875"/>
            <a:ext cx="3878579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Airspace encroachment</a:t>
            </a:r>
          </a:p>
          <a:p>
            <a:r>
              <a:rPr lang="en-US" sz="2800" b="0" dirty="0"/>
              <a:t>analysis</a:t>
            </a:r>
            <a:endParaRPr lang="en-US" b="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137DCCA2-68E0-45FC-A456-99104B3A7317}"/>
              </a:ext>
            </a:extLst>
          </p:cNvPr>
          <p:cNvSpPr txBox="1">
            <a:spLocks/>
          </p:cNvSpPr>
          <p:nvPr/>
        </p:nvSpPr>
        <p:spPr>
          <a:xfrm>
            <a:off x="7652247" y="2804263"/>
            <a:ext cx="3547107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Other visualizations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8B1799-529E-4165-AC4A-15D15090C94A}"/>
              </a:ext>
            </a:extLst>
          </p:cNvPr>
          <p:cNvCxnSpPr>
            <a:cxnSpLocks/>
          </p:cNvCxnSpPr>
          <p:nvPr/>
        </p:nvCxnSpPr>
        <p:spPr bwMode="auto">
          <a:xfrm>
            <a:off x="3210053" y="3124199"/>
            <a:ext cx="0" cy="83820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0513BC-C8BD-4489-9DA3-309A0A9148D0}"/>
              </a:ext>
            </a:extLst>
          </p:cNvPr>
          <p:cNvCxnSpPr>
            <a:cxnSpLocks/>
          </p:cNvCxnSpPr>
          <p:nvPr/>
        </p:nvCxnSpPr>
        <p:spPr bwMode="auto">
          <a:xfrm flipH="1">
            <a:off x="1629506" y="3124199"/>
            <a:ext cx="3012676" cy="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72C1DB-8CB9-472C-9E93-1B06B81B2F5C}"/>
              </a:ext>
            </a:extLst>
          </p:cNvPr>
          <p:cNvCxnSpPr>
            <a:cxnSpLocks/>
          </p:cNvCxnSpPr>
          <p:nvPr/>
        </p:nvCxnSpPr>
        <p:spPr bwMode="auto">
          <a:xfrm>
            <a:off x="6498904" y="1889356"/>
            <a:ext cx="0" cy="2057803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202740-2003-4B4B-8083-EFF431FFE1CF}"/>
              </a:ext>
            </a:extLst>
          </p:cNvPr>
          <p:cNvCxnSpPr>
            <a:cxnSpLocks/>
          </p:cNvCxnSpPr>
          <p:nvPr/>
        </p:nvCxnSpPr>
        <p:spPr bwMode="auto">
          <a:xfrm flipH="1">
            <a:off x="4864920" y="1889356"/>
            <a:ext cx="3572977" cy="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4F2C28-A67F-417C-B282-9578821F8AAE}"/>
              </a:ext>
            </a:extLst>
          </p:cNvPr>
          <p:cNvCxnSpPr>
            <a:cxnSpLocks/>
          </p:cNvCxnSpPr>
          <p:nvPr/>
        </p:nvCxnSpPr>
        <p:spPr bwMode="auto">
          <a:xfrm>
            <a:off x="9524955" y="3368039"/>
            <a:ext cx="0" cy="59436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160E2E-989D-450E-9499-2C10102834C9}"/>
              </a:ext>
            </a:extLst>
          </p:cNvPr>
          <p:cNvCxnSpPr>
            <a:cxnSpLocks/>
          </p:cNvCxnSpPr>
          <p:nvPr/>
        </p:nvCxnSpPr>
        <p:spPr bwMode="auto">
          <a:xfrm flipH="1">
            <a:off x="8082753" y="3368039"/>
            <a:ext cx="2867140" cy="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3B45CCE-74EF-4F26-9664-6797CF2EF636}"/>
              </a:ext>
            </a:extLst>
          </p:cNvPr>
          <p:cNvSpPr/>
          <p:nvPr/>
        </p:nvSpPr>
        <p:spPr bwMode="auto">
          <a:xfrm>
            <a:off x="5063770" y="3952141"/>
            <a:ext cx="3048000" cy="33756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20 min</a:t>
            </a:r>
          </a:p>
        </p:txBody>
      </p:sp>
    </p:spTree>
    <p:extLst>
      <p:ext uri="{BB962C8B-B14F-4D97-AF65-F5344CB8AC3E}">
        <p14:creationId xmlns:p14="http://schemas.microsoft.com/office/powerpoint/2010/main" val="1452162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410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Hiking trails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525349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Swiss National 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0A391-59EF-4F09-990E-21351B98C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423" y="1543412"/>
            <a:ext cx="6076991" cy="376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0122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2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69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31CC4743-1CD8-4E65-B9C9-B2D97D941F63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1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1DD45739-5A11-4470-9CFE-9FE0F8B3B077}">
  <ds:schemaRefs>
    <ds:schemaRef ds:uri="Microsoft.SharePoint.Taxonomy.ContentTypeSync"/>
  </ds:schemaRefs>
</ds:datastoreItem>
</file>

<file path=customXml/itemProps3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52.xml><?xml version="1.0" encoding="utf-8"?>
<ds:datastoreItem xmlns:ds="http://schemas.openxmlformats.org/officeDocument/2006/customXml" ds:itemID="{9DFD1C86-1EB4-4C12-A4D7-0D79811B58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3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9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603</Words>
  <Application>Microsoft Macintosh PowerPoint</Application>
  <PresentationFormat>Widescreen</PresentationFormat>
  <Paragraphs>169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ＭＳ Ｐゴシック</vt:lpstr>
      <vt:lpstr>Arial</vt:lpstr>
      <vt:lpstr>Avenir LT Std 65 Medium</vt:lpstr>
      <vt:lpstr>Calibri</vt:lpstr>
      <vt:lpstr>Courier New</vt:lpstr>
      <vt:lpstr>Lucida Grande</vt:lpstr>
      <vt:lpstr>Esri_Corporate_Template-Dark</vt:lpstr>
      <vt:lpstr>Practical Guide for Building a 3D Web App from 2D Data</vt:lpstr>
      <vt:lpstr>PowerPoint Presentation</vt:lpstr>
      <vt:lpstr>You will learn</vt:lpstr>
      <vt:lpstr>how to create this</vt:lpstr>
      <vt:lpstr>when all you have is this</vt:lpstr>
      <vt:lpstr>how to create a 3D analysis app</vt:lpstr>
      <vt:lpstr>and some other examples</vt:lpstr>
      <vt:lpstr>PowerPoint Presentation</vt:lpstr>
      <vt:lpstr>Hiking trails</vt:lpstr>
      <vt:lpstr>Goals</vt:lpstr>
      <vt:lpstr>Resources</vt:lpstr>
      <vt:lpstr>Filtering</vt:lpstr>
      <vt:lpstr>Elevation profile</vt:lpstr>
      <vt:lpstr>elevationInfo</vt:lpstr>
      <vt:lpstr>Line labeling</vt:lpstr>
      <vt:lpstr>Set images in the scene</vt:lpstr>
      <vt:lpstr>Airspace Encroachment Analysis</vt:lpstr>
      <vt:lpstr>Real world size</vt:lpstr>
      <vt:lpstr>Elevation offsets</vt:lpstr>
      <vt:lpstr>Realistic symbols</vt:lpstr>
      <vt:lpstr>Realistic symbols</vt:lpstr>
      <vt:lpstr>Underground visualization</vt:lpstr>
      <vt:lpstr>Documentationsamples</vt:lpstr>
      <vt:lpstr>Terrain visualization</vt:lpstr>
      <vt:lpstr>Resources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:description/>
  <cp:lastModifiedBy/>
  <cp:revision>1</cp:revision>
  <dcterms:created xsi:type="dcterms:W3CDTF">2018-01-02T19:19:05Z</dcterms:created>
  <dcterms:modified xsi:type="dcterms:W3CDTF">2018-03-12T18:55:39Z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